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57" r:id="rId3"/>
    <p:sldId id="266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7" r:id="rId1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75" autoAdjust="0"/>
  </p:normalViewPr>
  <p:slideViewPr>
    <p:cSldViewPr>
      <p:cViewPr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02C6E9-412C-454D-A14F-B41FFF819E8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8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23326-690A-4475-B9F5-4B3E3B41ACE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71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162AE-5B21-4F4B-80ED-E9765AF8414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48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12DF8-A382-4E79-8D36-90785EA77A0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269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136F8E-4BCF-470A-A992-F8A8737F860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15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2D590-4E47-487B-A4D1-807AAB6A274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41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FA7F1-224C-4DBB-AF4A-255080EC206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0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39C4E-2054-46D1-BA55-5C140EA3705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25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EC83C-7248-4990-B85A-9538897583F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68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19FBC-D405-4616-BB91-15E35434CDE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030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C4D55-7E5A-4B17-BFB7-2F2A816CAE2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08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1C148-3AED-460D-BC4D-20E00C40BFC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01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D3B75-2351-4244-9181-49EB57D2CF4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09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A4EA28-4015-4BF9-BB82-72A10B8D646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56365" name="Group 45"/>
          <p:cNvGraphicFramePr>
            <a:graphicFrameLocks noGrp="1"/>
          </p:cNvGraphicFramePr>
          <p:nvPr>
            <p:ph sz="half" idx="1"/>
          </p:nvPr>
        </p:nvGraphicFramePr>
        <p:xfrm>
          <a:off x="2051050" y="2133600"/>
          <a:ext cx="3074988" cy="2307466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8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611188" y="1412875"/>
            <a:ext cx="7345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Wir bestimmen die Determinante der Matrix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971550" y="2924175"/>
            <a:ext cx="1008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2800"/>
              <a:t>A=</a:t>
            </a:r>
          </a:p>
        </p:txBody>
      </p:sp>
      <p:sp>
        <p:nvSpPr>
          <p:cNvPr id="56366" name="Arc 46"/>
          <p:cNvSpPr>
            <a:spLocks/>
          </p:cNvSpPr>
          <p:nvPr/>
        </p:nvSpPr>
        <p:spPr bwMode="auto">
          <a:xfrm rot="2562070">
            <a:off x="4067175" y="2420938"/>
            <a:ext cx="1655763" cy="1657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6367" name="Arc 47"/>
          <p:cNvSpPr>
            <a:spLocks/>
          </p:cNvSpPr>
          <p:nvPr/>
        </p:nvSpPr>
        <p:spPr bwMode="auto">
          <a:xfrm rot="13500558">
            <a:off x="1620044" y="2420144"/>
            <a:ext cx="1655762" cy="1657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3995738" y="20605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323850" y="1916113"/>
            <a:ext cx="862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graphicFrame>
        <p:nvGraphicFramePr>
          <p:cNvPr id="50186" name="Group 10"/>
          <p:cNvGraphicFramePr>
            <a:graphicFrameLocks noGrp="1"/>
          </p:cNvGraphicFramePr>
          <p:nvPr/>
        </p:nvGraphicFramePr>
        <p:xfrm>
          <a:off x="1116013" y="1412875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635375" y="14128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-6</a:t>
            </a:r>
            <a:r>
              <a:rPr lang="en-US" sz="2800"/>
              <a:t>·Z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graphicFrame>
        <p:nvGraphicFramePr>
          <p:cNvPr id="50206" name="Group 30"/>
          <p:cNvGraphicFramePr>
            <a:graphicFrameLocks noGrp="1"/>
          </p:cNvGraphicFramePr>
          <p:nvPr>
            <p:ph idx="1"/>
          </p:nvPr>
        </p:nvGraphicFramePr>
        <p:xfrm>
          <a:off x="5076825" y="1484313"/>
          <a:ext cx="2519363" cy="1655762"/>
        </p:xfrm>
        <a:graphic>
          <a:graphicData uri="http://schemas.openxmlformats.org/drawingml/2006/table">
            <a:tbl>
              <a:tblPr/>
              <a:tblGrid>
                <a:gridCol w="839788"/>
                <a:gridCol w="839787"/>
                <a:gridCol w="839788"/>
              </a:tblGrid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24" name="Text Box 48"/>
          <p:cNvSpPr txBox="1">
            <a:spLocks noChangeArrowheads="1"/>
          </p:cNvSpPr>
          <p:nvPr/>
        </p:nvSpPr>
        <p:spPr bwMode="auto">
          <a:xfrm>
            <a:off x="4284663" y="1989138"/>
            <a:ext cx="9350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sp>
        <p:nvSpPr>
          <p:cNvPr id="50225" name="Text Box 49"/>
          <p:cNvSpPr txBox="1">
            <a:spLocks noChangeArrowheads="1"/>
          </p:cNvSpPr>
          <p:nvPr/>
        </p:nvSpPr>
        <p:spPr bwMode="auto">
          <a:xfrm>
            <a:off x="7596188" y="20605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-5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Z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50226" name="Text Box 50"/>
          <p:cNvSpPr txBox="1">
            <a:spLocks noChangeArrowheads="1"/>
          </p:cNvSpPr>
          <p:nvPr/>
        </p:nvSpPr>
        <p:spPr bwMode="auto">
          <a:xfrm>
            <a:off x="8459788" y="1989138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0227" name="Text Box 51"/>
          <p:cNvSpPr txBox="1">
            <a:spLocks noChangeArrowheads="1"/>
          </p:cNvSpPr>
          <p:nvPr/>
        </p:nvSpPr>
        <p:spPr bwMode="auto">
          <a:xfrm>
            <a:off x="4500563" y="3284538"/>
            <a:ext cx="4103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/>
              <a:t>-4</a:t>
            </a:r>
            <a:r>
              <a:rPr lang="de-DE">
                <a:solidFill>
                  <a:srgbClr val="FF0000"/>
                </a:solidFill>
              </a:rPr>
              <a:t>-5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(-59)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291</a:t>
            </a:r>
            <a:r>
              <a:rPr lang="en-US">
                <a:cs typeface="Arial" charset="0"/>
              </a:rPr>
              <a:t>, -7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-5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(-9)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38</a:t>
            </a:r>
            <a:r>
              <a:rPr lang="en-US">
                <a:cs typeface="Arial" charset="0"/>
              </a:rPr>
              <a:t>, 5</a:t>
            </a:r>
            <a:r>
              <a:rPr lang="en-US">
                <a:solidFill>
                  <a:srgbClr val="FF0000"/>
                </a:solidFill>
              </a:rPr>
              <a:t>-5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graphicFrame>
        <p:nvGraphicFramePr>
          <p:cNvPr id="50283" name="Group 107"/>
          <p:cNvGraphicFramePr>
            <a:graphicFrameLocks noGrp="1"/>
          </p:cNvGraphicFramePr>
          <p:nvPr/>
        </p:nvGraphicFramePr>
        <p:xfrm>
          <a:off x="1116013" y="3860800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291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84" name="Text Box 108"/>
          <p:cNvSpPr txBox="1">
            <a:spLocks noChangeArrowheads="1"/>
          </p:cNvSpPr>
          <p:nvPr/>
        </p:nvSpPr>
        <p:spPr bwMode="auto">
          <a:xfrm>
            <a:off x="323850" y="4365625"/>
            <a:ext cx="862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sp>
        <p:nvSpPr>
          <p:cNvPr id="50286" name="Oval 110"/>
          <p:cNvSpPr>
            <a:spLocks noChangeArrowheads="1"/>
          </p:cNvSpPr>
          <p:nvPr/>
        </p:nvSpPr>
        <p:spPr bwMode="auto">
          <a:xfrm>
            <a:off x="6948488" y="20605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0287" name="Oval 111"/>
          <p:cNvSpPr>
            <a:spLocks noChangeArrowheads="1"/>
          </p:cNvSpPr>
          <p:nvPr/>
        </p:nvSpPr>
        <p:spPr bwMode="auto">
          <a:xfrm>
            <a:off x="3059113" y="14843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25" grpId="0"/>
      <p:bldP spid="50226" grpId="0"/>
      <p:bldP spid="50227" grpId="0"/>
      <p:bldP spid="50284" grpId="0"/>
      <p:bldP spid="502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995738" y="20605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323850" y="1916113"/>
            <a:ext cx="862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graphicFrame>
        <p:nvGraphicFramePr>
          <p:cNvPr id="54282" name="Group 10"/>
          <p:cNvGraphicFramePr>
            <a:graphicFrameLocks noGrp="1"/>
          </p:cNvGraphicFramePr>
          <p:nvPr/>
        </p:nvGraphicFramePr>
        <p:xfrm>
          <a:off x="1116013" y="1412875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3635375" y="14128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-6</a:t>
            </a:r>
            <a:r>
              <a:rPr lang="en-US" sz="2800"/>
              <a:t>·Z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graphicFrame>
        <p:nvGraphicFramePr>
          <p:cNvPr id="54301" name="Group 29"/>
          <p:cNvGraphicFramePr>
            <a:graphicFrameLocks noGrp="1"/>
          </p:cNvGraphicFramePr>
          <p:nvPr>
            <p:ph idx="1"/>
          </p:nvPr>
        </p:nvGraphicFramePr>
        <p:xfrm>
          <a:off x="5076825" y="1484313"/>
          <a:ext cx="2519363" cy="1655762"/>
        </p:xfrm>
        <a:graphic>
          <a:graphicData uri="http://schemas.openxmlformats.org/drawingml/2006/table">
            <a:tbl>
              <a:tblPr/>
              <a:tblGrid>
                <a:gridCol w="839788"/>
                <a:gridCol w="839787"/>
                <a:gridCol w="839788"/>
              </a:tblGrid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4284663" y="1989138"/>
            <a:ext cx="9350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sp>
        <p:nvSpPr>
          <p:cNvPr id="54320" name="Text Box 48"/>
          <p:cNvSpPr txBox="1">
            <a:spLocks noChangeArrowheads="1"/>
          </p:cNvSpPr>
          <p:nvPr/>
        </p:nvSpPr>
        <p:spPr bwMode="auto">
          <a:xfrm>
            <a:off x="7596188" y="20605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-5</a:t>
            </a:r>
            <a:r>
              <a:rPr lang="en-US" sz="2800"/>
              <a:t>·Z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54321" name="Text Box 49"/>
          <p:cNvSpPr txBox="1">
            <a:spLocks noChangeArrowheads="1"/>
          </p:cNvSpPr>
          <p:nvPr/>
        </p:nvSpPr>
        <p:spPr bwMode="auto">
          <a:xfrm>
            <a:off x="8459788" y="1989138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graphicFrame>
        <p:nvGraphicFramePr>
          <p:cNvPr id="54323" name="Group 51"/>
          <p:cNvGraphicFramePr>
            <a:graphicFrameLocks noGrp="1"/>
          </p:cNvGraphicFramePr>
          <p:nvPr/>
        </p:nvGraphicFramePr>
        <p:xfrm>
          <a:off x="1116013" y="3860800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41" name="Text Box 69"/>
          <p:cNvSpPr txBox="1">
            <a:spLocks noChangeArrowheads="1"/>
          </p:cNvSpPr>
          <p:nvPr/>
        </p:nvSpPr>
        <p:spPr bwMode="auto">
          <a:xfrm>
            <a:off x="323850" y="4365625"/>
            <a:ext cx="862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sp>
        <p:nvSpPr>
          <p:cNvPr id="54342" name="Text Box 70"/>
          <p:cNvSpPr txBox="1">
            <a:spLocks noChangeArrowheads="1"/>
          </p:cNvSpPr>
          <p:nvPr/>
        </p:nvSpPr>
        <p:spPr bwMode="auto">
          <a:xfrm>
            <a:off x="3708400" y="436562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4343" name="Text Box 71"/>
          <p:cNvSpPr txBox="1">
            <a:spLocks noChangeArrowheads="1"/>
          </p:cNvSpPr>
          <p:nvPr/>
        </p:nvSpPr>
        <p:spPr bwMode="auto">
          <a:xfrm>
            <a:off x="1258888" y="357346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44" name="Text Box 72"/>
          <p:cNvSpPr txBox="1">
            <a:spLocks noChangeArrowheads="1"/>
          </p:cNvSpPr>
          <p:nvPr/>
        </p:nvSpPr>
        <p:spPr bwMode="auto">
          <a:xfrm>
            <a:off x="2987675" y="357346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45" name="Text Box 73"/>
          <p:cNvSpPr txBox="1">
            <a:spLocks noChangeArrowheads="1"/>
          </p:cNvSpPr>
          <p:nvPr/>
        </p:nvSpPr>
        <p:spPr bwMode="auto">
          <a:xfrm>
            <a:off x="2987675" y="4724400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46" name="Text Box 74"/>
          <p:cNvSpPr txBox="1">
            <a:spLocks noChangeArrowheads="1"/>
          </p:cNvSpPr>
          <p:nvPr/>
        </p:nvSpPr>
        <p:spPr bwMode="auto">
          <a:xfrm>
            <a:off x="2124075" y="414972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47" name="Text Box 75"/>
          <p:cNvSpPr txBox="1">
            <a:spLocks noChangeArrowheads="1"/>
          </p:cNvSpPr>
          <p:nvPr/>
        </p:nvSpPr>
        <p:spPr bwMode="auto">
          <a:xfrm>
            <a:off x="1258888" y="4724400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48" name="Text Box 76"/>
          <p:cNvSpPr txBox="1">
            <a:spLocks noChangeArrowheads="1"/>
          </p:cNvSpPr>
          <p:nvPr/>
        </p:nvSpPr>
        <p:spPr bwMode="auto">
          <a:xfrm>
            <a:off x="2124075" y="357346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49" name="Text Box 77"/>
          <p:cNvSpPr txBox="1">
            <a:spLocks noChangeArrowheads="1"/>
          </p:cNvSpPr>
          <p:nvPr/>
        </p:nvSpPr>
        <p:spPr bwMode="auto">
          <a:xfrm>
            <a:off x="2987675" y="414972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50" name="Text Box 78"/>
          <p:cNvSpPr txBox="1">
            <a:spLocks noChangeArrowheads="1"/>
          </p:cNvSpPr>
          <p:nvPr/>
        </p:nvSpPr>
        <p:spPr bwMode="auto">
          <a:xfrm>
            <a:off x="1258888" y="414972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51" name="Text Box 79"/>
          <p:cNvSpPr txBox="1">
            <a:spLocks noChangeArrowheads="1"/>
          </p:cNvSpPr>
          <p:nvPr/>
        </p:nvSpPr>
        <p:spPr bwMode="auto">
          <a:xfrm>
            <a:off x="2195513" y="4724400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54352" name="Line 80"/>
          <p:cNvSpPr>
            <a:spLocks noChangeShapeType="1"/>
          </p:cNvSpPr>
          <p:nvPr/>
        </p:nvSpPr>
        <p:spPr bwMode="auto">
          <a:xfrm flipV="1">
            <a:off x="2987675" y="3933825"/>
            <a:ext cx="0" cy="13668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4353" name="Line 81"/>
          <p:cNvSpPr>
            <a:spLocks noChangeShapeType="1"/>
          </p:cNvSpPr>
          <p:nvPr/>
        </p:nvSpPr>
        <p:spPr bwMode="auto">
          <a:xfrm>
            <a:off x="1187450" y="4868863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4354" name="Text Box 82"/>
          <p:cNvSpPr txBox="1">
            <a:spLocks noChangeArrowheads="1"/>
          </p:cNvSpPr>
          <p:nvPr/>
        </p:nvSpPr>
        <p:spPr bwMode="auto">
          <a:xfrm>
            <a:off x="3995738" y="4365625"/>
            <a:ext cx="1223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·1·</a:t>
            </a:r>
            <a:endParaRPr lang="en-US" sz="2800" baseline="-25000">
              <a:cs typeface="Arial" charset="0"/>
            </a:endParaRPr>
          </a:p>
        </p:txBody>
      </p:sp>
      <p:graphicFrame>
        <p:nvGraphicFramePr>
          <p:cNvPr id="54376" name="Group 104"/>
          <p:cNvGraphicFramePr>
            <a:graphicFrameLocks noGrp="1"/>
          </p:cNvGraphicFramePr>
          <p:nvPr/>
        </p:nvGraphicFramePr>
        <p:xfrm>
          <a:off x="5219700" y="4076700"/>
          <a:ext cx="1657350" cy="1035050"/>
        </p:xfrm>
        <a:graphic>
          <a:graphicData uri="http://schemas.openxmlformats.org/drawingml/2006/table">
            <a:tbl>
              <a:tblPr/>
              <a:tblGrid>
                <a:gridCol w="830263"/>
                <a:gridCol w="827087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77" name="Text Box 105"/>
          <p:cNvSpPr txBox="1">
            <a:spLocks noChangeArrowheads="1"/>
          </p:cNvSpPr>
          <p:nvPr/>
        </p:nvSpPr>
        <p:spPr bwMode="auto">
          <a:xfrm>
            <a:off x="6948488" y="4292600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4378" name="Text Box 106"/>
          <p:cNvSpPr txBox="1">
            <a:spLocks noChangeArrowheads="1"/>
          </p:cNvSpPr>
          <p:nvPr/>
        </p:nvSpPr>
        <p:spPr bwMode="auto">
          <a:xfrm>
            <a:off x="3851275" y="5300663"/>
            <a:ext cx="48974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·1·(320·38-291·49)=2.099</a:t>
            </a:r>
            <a:endParaRPr lang="en-US" sz="2800" baseline="-25000">
              <a:cs typeface="Arial" charset="0"/>
            </a:endParaRPr>
          </a:p>
        </p:txBody>
      </p:sp>
      <p:sp>
        <p:nvSpPr>
          <p:cNvPr id="54379" name="Oval 107"/>
          <p:cNvSpPr>
            <a:spLocks noChangeArrowheads="1"/>
          </p:cNvSpPr>
          <p:nvPr/>
        </p:nvSpPr>
        <p:spPr bwMode="auto">
          <a:xfrm>
            <a:off x="3059113" y="14843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4380" name="Oval 108"/>
          <p:cNvSpPr>
            <a:spLocks noChangeArrowheads="1"/>
          </p:cNvSpPr>
          <p:nvPr/>
        </p:nvSpPr>
        <p:spPr bwMode="auto">
          <a:xfrm>
            <a:off x="6948488" y="20605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43" grpId="0" autoUpdateAnimBg="0"/>
      <p:bldP spid="54344" grpId="0" autoUpdateAnimBg="0"/>
      <p:bldP spid="54345" grpId="0" autoUpdateAnimBg="0"/>
      <p:bldP spid="54346" grpId="0" autoUpdateAnimBg="0"/>
      <p:bldP spid="54347" grpId="0" autoUpdateAnimBg="0"/>
      <p:bldP spid="54348" grpId="0" autoUpdateAnimBg="0"/>
      <p:bldP spid="54349" grpId="0" autoUpdateAnimBg="0"/>
      <p:bldP spid="54350" grpId="0" autoUpdateAnimBg="0"/>
      <p:bldP spid="54351" grpId="0" autoUpdateAnimBg="0"/>
      <p:bldP spid="54352" grpId="0" animBg="1"/>
      <p:bldP spid="54353" grpId="0" animBg="1"/>
      <p:bldP spid="54354" grpId="0"/>
      <p:bldP spid="54377" grpId="0"/>
      <p:bldP spid="543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11427" name="Group 16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7466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327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35" name="Text Box 71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7466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1042988" y="32845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-3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S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33827" name="Text Box 35"/>
          <p:cNvSpPr txBox="1">
            <a:spLocks noChangeArrowheads="1"/>
          </p:cNvSpPr>
          <p:nvPr/>
        </p:nvSpPr>
        <p:spPr bwMode="auto">
          <a:xfrm>
            <a:off x="3635375" y="191611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33828" name="Text Box 36"/>
          <p:cNvSpPr txBox="1">
            <a:spLocks noChangeArrowheads="1"/>
          </p:cNvSpPr>
          <p:nvPr/>
        </p:nvSpPr>
        <p:spPr bwMode="auto">
          <a:xfrm>
            <a:off x="468313" y="3860800"/>
            <a:ext cx="403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4</a:t>
            </a:r>
            <a:r>
              <a:rPr lang="de-DE">
                <a:solidFill>
                  <a:srgbClr val="FF0000"/>
                </a:solidFill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3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-5</a:t>
            </a:r>
            <a:r>
              <a:rPr lang="en-US">
                <a:cs typeface="Arial" charset="0"/>
              </a:rPr>
              <a:t>, 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-4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-7</a:t>
            </a:r>
            <a:r>
              <a:rPr lang="en-US"/>
              <a:t>, 6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5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-9</a:t>
            </a:r>
          </a:p>
        </p:txBody>
      </p:sp>
      <p:sp>
        <p:nvSpPr>
          <p:cNvPr id="33830" name="Text Box 38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31" name="Text Box 39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33" name="Oval 41"/>
          <p:cNvSpPr>
            <a:spLocks noChangeArrowheads="1"/>
          </p:cNvSpPr>
          <p:nvPr/>
        </p:nvSpPr>
        <p:spPr bwMode="auto">
          <a:xfrm>
            <a:off x="1403350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5" grpId="0"/>
      <p:bldP spid="338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35843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7466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1042988" y="32845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-3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S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3635375" y="191611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35875" name="Text Box 35"/>
          <p:cNvSpPr txBox="1">
            <a:spLocks noChangeArrowheads="1"/>
          </p:cNvSpPr>
          <p:nvPr/>
        </p:nvSpPr>
        <p:spPr bwMode="auto">
          <a:xfrm>
            <a:off x="468313" y="3860800"/>
            <a:ext cx="403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4</a:t>
            </a:r>
            <a:r>
              <a:rPr lang="de-DE">
                <a:solidFill>
                  <a:srgbClr val="FF0000"/>
                </a:solidFill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3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-5</a:t>
            </a:r>
            <a:r>
              <a:rPr lang="en-US">
                <a:cs typeface="Arial" charset="0"/>
              </a:rPr>
              <a:t>, 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-4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-7</a:t>
            </a:r>
            <a:r>
              <a:rPr lang="en-US"/>
              <a:t>, 6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5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-9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aphicFrame>
        <p:nvGraphicFramePr>
          <p:cNvPr id="35878" name="Group 38"/>
          <p:cNvGraphicFramePr>
            <a:graphicFrameLocks noGrp="1"/>
          </p:cNvGraphicFramePr>
          <p:nvPr>
            <p:ph sz="half" idx="2"/>
          </p:nvPr>
        </p:nvGraphicFramePr>
        <p:xfrm>
          <a:off x="4140200" y="1125538"/>
          <a:ext cx="3097213" cy="2305878"/>
        </p:xfrm>
        <a:graphic>
          <a:graphicData uri="http://schemas.openxmlformats.org/drawingml/2006/table">
            <a:tbl>
              <a:tblPr/>
              <a:tblGrid>
                <a:gridCol w="773113"/>
                <a:gridCol w="774700"/>
                <a:gridCol w="773112"/>
                <a:gridCol w="776288"/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907" name="Oval 67"/>
          <p:cNvSpPr>
            <a:spLocks noChangeArrowheads="1"/>
          </p:cNvSpPr>
          <p:nvPr/>
        </p:nvSpPr>
        <p:spPr bwMode="auto">
          <a:xfrm>
            <a:off x="1403350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37891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7466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4067175" y="33575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-12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S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3635375" y="191611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37923" name="Text Box 35"/>
          <p:cNvSpPr txBox="1">
            <a:spLocks noChangeArrowheads="1"/>
          </p:cNvSpPr>
          <p:nvPr/>
        </p:nvSpPr>
        <p:spPr bwMode="auto">
          <a:xfrm>
            <a:off x="4176713" y="3789363"/>
            <a:ext cx="4967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2</a:t>
            </a:r>
            <a:r>
              <a:rPr lang="de-DE">
                <a:solidFill>
                  <a:srgbClr val="FF0000"/>
                </a:solidFill>
              </a:rPr>
              <a:t>-12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3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-34</a:t>
            </a:r>
            <a:r>
              <a:rPr lang="en-US">
                <a:cs typeface="Arial" charset="0"/>
              </a:rPr>
              <a:t>, 12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-12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8</a:t>
            </a:r>
            <a:r>
              <a:rPr lang="en-US">
                <a:solidFill>
                  <a:srgbClr val="FF0000"/>
                </a:solidFill>
              </a:rPr>
              <a:t>-12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-4</a:t>
            </a:r>
            <a:r>
              <a:rPr lang="en-US"/>
              <a:t>, 1</a:t>
            </a:r>
            <a:r>
              <a:rPr lang="en-US">
                <a:solidFill>
                  <a:srgbClr val="FF0000"/>
                </a:solidFill>
              </a:rPr>
              <a:t>-12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5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-59</a:t>
            </a:r>
          </a:p>
        </p:txBody>
      </p:sp>
      <p:sp>
        <p:nvSpPr>
          <p:cNvPr id="37924" name="Text Box 3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7925" name="Text Box 3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aphicFrame>
        <p:nvGraphicFramePr>
          <p:cNvPr id="37926" name="Group 38"/>
          <p:cNvGraphicFramePr>
            <a:graphicFrameLocks noGrp="1"/>
          </p:cNvGraphicFramePr>
          <p:nvPr>
            <p:ph sz="half" idx="2"/>
          </p:nvPr>
        </p:nvGraphicFramePr>
        <p:xfrm>
          <a:off x="4140200" y="1125538"/>
          <a:ext cx="3097213" cy="2305878"/>
        </p:xfrm>
        <a:graphic>
          <a:graphicData uri="http://schemas.openxmlformats.org/drawingml/2006/table">
            <a:tbl>
              <a:tblPr/>
              <a:tblGrid>
                <a:gridCol w="773113"/>
                <a:gridCol w="774700"/>
                <a:gridCol w="773112"/>
                <a:gridCol w="776288"/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53" name="Text Box 65"/>
          <p:cNvSpPr txBox="1">
            <a:spLocks noChangeArrowheads="1"/>
          </p:cNvSpPr>
          <p:nvPr/>
        </p:nvSpPr>
        <p:spPr bwMode="auto">
          <a:xfrm>
            <a:off x="7308850" y="18446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37954" name="Text Box 66"/>
          <p:cNvSpPr txBox="1">
            <a:spLocks noChangeArrowheads="1"/>
          </p:cNvSpPr>
          <p:nvPr/>
        </p:nvSpPr>
        <p:spPr bwMode="auto">
          <a:xfrm>
            <a:off x="1042988" y="32845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/>
              <a:t>-3</a:t>
            </a:r>
            <a:r>
              <a:rPr lang="en-US" sz="2800"/>
              <a:t>·S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37955" name="Oval 67"/>
          <p:cNvSpPr>
            <a:spLocks noChangeArrowheads="1"/>
          </p:cNvSpPr>
          <p:nvPr/>
        </p:nvSpPr>
        <p:spPr bwMode="auto">
          <a:xfrm>
            <a:off x="1403350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7956" name="Oval 68"/>
          <p:cNvSpPr>
            <a:spLocks noChangeArrowheads="1"/>
          </p:cNvSpPr>
          <p:nvPr/>
        </p:nvSpPr>
        <p:spPr bwMode="auto">
          <a:xfrm>
            <a:off x="4284663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1" grpId="0"/>
      <p:bldP spid="37923" grpId="0"/>
      <p:bldP spid="379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38915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7466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45" name="Text Box 33"/>
          <p:cNvSpPr txBox="1">
            <a:spLocks noChangeArrowheads="1"/>
          </p:cNvSpPr>
          <p:nvPr/>
        </p:nvSpPr>
        <p:spPr bwMode="auto">
          <a:xfrm>
            <a:off x="4067175" y="33575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-12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S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3635375" y="191611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4176713" y="3789363"/>
            <a:ext cx="4967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2</a:t>
            </a:r>
            <a:r>
              <a:rPr lang="de-DE">
                <a:solidFill>
                  <a:srgbClr val="FF0000"/>
                </a:solidFill>
              </a:rPr>
              <a:t>-12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3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-34</a:t>
            </a:r>
            <a:r>
              <a:rPr lang="en-US">
                <a:cs typeface="Arial" charset="0"/>
              </a:rPr>
              <a:t>, 12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-12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8</a:t>
            </a:r>
            <a:r>
              <a:rPr lang="en-US">
                <a:solidFill>
                  <a:srgbClr val="FF0000"/>
                </a:solidFill>
              </a:rPr>
              <a:t>-12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-4</a:t>
            </a:r>
            <a:r>
              <a:rPr lang="en-US"/>
              <a:t>, 1</a:t>
            </a:r>
            <a:r>
              <a:rPr lang="en-US">
                <a:solidFill>
                  <a:srgbClr val="FF0000"/>
                </a:solidFill>
              </a:rPr>
              <a:t>-12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5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-59</a:t>
            </a: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aphicFrame>
        <p:nvGraphicFramePr>
          <p:cNvPr id="38950" name="Group 38"/>
          <p:cNvGraphicFramePr>
            <a:graphicFrameLocks noGrp="1"/>
          </p:cNvGraphicFramePr>
          <p:nvPr>
            <p:ph sz="half" idx="2"/>
          </p:nvPr>
        </p:nvGraphicFramePr>
        <p:xfrm>
          <a:off x="4140200" y="1125538"/>
          <a:ext cx="3097213" cy="2305878"/>
        </p:xfrm>
        <a:graphic>
          <a:graphicData uri="http://schemas.openxmlformats.org/drawingml/2006/table">
            <a:tbl>
              <a:tblPr/>
              <a:tblGrid>
                <a:gridCol w="773113"/>
                <a:gridCol w="774700"/>
                <a:gridCol w="773112"/>
                <a:gridCol w="776288"/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7308850" y="18446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graphicFrame>
        <p:nvGraphicFramePr>
          <p:cNvPr id="39105" name="Group 193"/>
          <p:cNvGraphicFramePr>
            <a:graphicFrameLocks noGrp="1"/>
          </p:cNvGraphicFramePr>
          <p:nvPr/>
        </p:nvGraphicFramePr>
        <p:xfrm>
          <a:off x="468313" y="3933825"/>
          <a:ext cx="3095625" cy="2232027"/>
        </p:xfrm>
        <a:graphic>
          <a:graphicData uri="http://schemas.openxmlformats.org/drawingml/2006/table">
            <a:tbl>
              <a:tblPr/>
              <a:tblGrid>
                <a:gridCol w="774700"/>
                <a:gridCol w="773112"/>
                <a:gridCol w="774700"/>
                <a:gridCol w="773113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106" name="Text Box 194"/>
          <p:cNvSpPr txBox="1">
            <a:spLocks noChangeArrowheads="1"/>
          </p:cNvSpPr>
          <p:nvPr/>
        </p:nvSpPr>
        <p:spPr bwMode="auto">
          <a:xfrm>
            <a:off x="1042988" y="32845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/>
              <a:t>-3</a:t>
            </a:r>
            <a:r>
              <a:rPr lang="en-US" sz="2800"/>
              <a:t>·S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39107" name="Oval 195"/>
          <p:cNvSpPr>
            <a:spLocks noChangeArrowheads="1"/>
          </p:cNvSpPr>
          <p:nvPr/>
        </p:nvSpPr>
        <p:spPr bwMode="auto">
          <a:xfrm>
            <a:off x="4284663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108" name="Oval 196"/>
          <p:cNvSpPr>
            <a:spLocks noChangeArrowheads="1"/>
          </p:cNvSpPr>
          <p:nvPr/>
        </p:nvSpPr>
        <p:spPr bwMode="auto">
          <a:xfrm>
            <a:off x="1403350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43011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5050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3040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3042" name="Text Box 34"/>
          <p:cNvSpPr txBox="1">
            <a:spLocks noChangeArrowheads="1"/>
          </p:cNvSpPr>
          <p:nvPr/>
        </p:nvSpPr>
        <p:spPr bwMode="auto">
          <a:xfrm>
            <a:off x="3635375" y="191611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43044" name="Text Box 3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aphicFrame>
        <p:nvGraphicFramePr>
          <p:cNvPr id="43046" name="Group 38"/>
          <p:cNvGraphicFramePr>
            <a:graphicFrameLocks noGrp="1"/>
          </p:cNvGraphicFramePr>
          <p:nvPr>
            <p:ph sz="half" idx="2"/>
          </p:nvPr>
        </p:nvGraphicFramePr>
        <p:xfrm>
          <a:off x="4140200" y="1125538"/>
          <a:ext cx="3097213" cy="2303462"/>
        </p:xfrm>
        <a:graphic>
          <a:graphicData uri="http://schemas.openxmlformats.org/drawingml/2006/table">
            <a:tbl>
              <a:tblPr/>
              <a:tblGrid>
                <a:gridCol w="773113"/>
                <a:gridCol w="774700"/>
                <a:gridCol w="773112"/>
                <a:gridCol w="776288"/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73" name="Text Box 65"/>
          <p:cNvSpPr txBox="1">
            <a:spLocks noChangeArrowheads="1"/>
          </p:cNvSpPr>
          <p:nvPr/>
        </p:nvSpPr>
        <p:spPr bwMode="auto">
          <a:xfrm>
            <a:off x="7308850" y="18446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graphicFrame>
        <p:nvGraphicFramePr>
          <p:cNvPr id="43074" name="Group 66"/>
          <p:cNvGraphicFramePr>
            <a:graphicFrameLocks noGrp="1"/>
          </p:cNvGraphicFramePr>
          <p:nvPr/>
        </p:nvGraphicFramePr>
        <p:xfrm>
          <a:off x="468313" y="3933825"/>
          <a:ext cx="3095625" cy="2232025"/>
        </p:xfrm>
        <a:graphic>
          <a:graphicData uri="http://schemas.openxmlformats.org/drawingml/2006/table">
            <a:tbl>
              <a:tblPr/>
              <a:tblGrid>
                <a:gridCol w="774700"/>
                <a:gridCol w="773112"/>
                <a:gridCol w="774700"/>
                <a:gridCol w="773113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01" name="Text Box 93"/>
          <p:cNvSpPr txBox="1">
            <a:spLocks noChangeArrowheads="1"/>
          </p:cNvSpPr>
          <p:nvPr/>
        </p:nvSpPr>
        <p:spPr bwMode="auto">
          <a:xfrm>
            <a:off x="3708400" y="47244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43102" name="Text Box 94"/>
          <p:cNvSpPr txBox="1">
            <a:spLocks noChangeArrowheads="1"/>
          </p:cNvSpPr>
          <p:nvPr/>
        </p:nvSpPr>
        <p:spPr bwMode="auto">
          <a:xfrm>
            <a:off x="684213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3" name="Text Box 95"/>
          <p:cNvSpPr txBox="1">
            <a:spLocks noChangeArrowheads="1"/>
          </p:cNvSpPr>
          <p:nvPr/>
        </p:nvSpPr>
        <p:spPr bwMode="auto">
          <a:xfrm>
            <a:off x="2195513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4" name="Text Box 96"/>
          <p:cNvSpPr txBox="1">
            <a:spLocks noChangeArrowheads="1"/>
          </p:cNvSpPr>
          <p:nvPr/>
        </p:nvSpPr>
        <p:spPr bwMode="auto">
          <a:xfrm>
            <a:off x="1476375" y="4221163"/>
            <a:ext cx="43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5" name="Text Box 97"/>
          <p:cNvSpPr txBox="1">
            <a:spLocks noChangeArrowheads="1"/>
          </p:cNvSpPr>
          <p:nvPr/>
        </p:nvSpPr>
        <p:spPr bwMode="auto">
          <a:xfrm>
            <a:off x="1476375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6" name="Text Box 98"/>
          <p:cNvSpPr txBox="1">
            <a:spLocks noChangeArrowheads="1"/>
          </p:cNvSpPr>
          <p:nvPr/>
        </p:nvSpPr>
        <p:spPr bwMode="auto">
          <a:xfrm>
            <a:off x="2987675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7" name="Text Box 99"/>
          <p:cNvSpPr txBox="1">
            <a:spLocks noChangeArrowheads="1"/>
          </p:cNvSpPr>
          <p:nvPr/>
        </p:nvSpPr>
        <p:spPr bwMode="auto">
          <a:xfrm>
            <a:off x="684213" y="4149725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8" name="Text Box 100"/>
          <p:cNvSpPr txBox="1">
            <a:spLocks noChangeArrowheads="1"/>
          </p:cNvSpPr>
          <p:nvPr/>
        </p:nvSpPr>
        <p:spPr bwMode="auto">
          <a:xfrm>
            <a:off x="2195513" y="4149725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3109" name="Text Box 101"/>
          <p:cNvSpPr txBox="1">
            <a:spLocks noChangeArrowheads="1"/>
          </p:cNvSpPr>
          <p:nvPr/>
        </p:nvSpPr>
        <p:spPr bwMode="auto">
          <a:xfrm>
            <a:off x="4067175" y="33575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-12</a:t>
            </a:r>
            <a:r>
              <a:rPr lang="en-US" sz="2800"/>
              <a:t>·S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43110" name="Text Box 102"/>
          <p:cNvSpPr txBox="1">
            <a:spLocks noChangeArrowheads="1"/>
          </p:cNvSpPr>
          <p:nvPr/>
        </p:nvSpPr>
        <p:spPr bwMode="auto">
          <a:xfrm>
            <a:off x="1042988" y="32845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/>
              <a:t>-3</a:t>
            </a:r>
            <a:r>
              <a:rPr lang="en-US" sz="2800"/>
              <a:t>·S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43111" name="Line 103"/>
          <p:cNvSpPr>
            <a:spLocks noChangeShapeType="1"/>
          </p:cNvSpPr>
          <p:nvPr/>
        </p:nvSpPr>
        <p:spPr bwMode="auto">
          <a:xfrm flipV="1">
            <a:off x="2051050" y="3933825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113" name="Line 105"/>
          <p:cNvSpPr>
            <a:spLocks noChangeShapeType="1"/>
          </p:cNvSpPr>
          <p:nvPr/>
        </p:nvSpPr>
        <p:spPr bwMode="auto">
          <a:xfrm flipV="1">
            <a:off x="2771775" y="3933825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114" name="Line 106"/>
          <p:cNvSpPr>
            <a:spLocks noChangeShapeType="1"/>
          </p:cNvSpPr>
          <p:nvPr/>
        </p:nvSpPr>
        <p:spPr bwMode="auto">
          <a:xfrm>
            <a:off x="755650" y="5013325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115" name="Line 107"/>
          <p:cNvSpPr>
            <a:spLocks noChangeShapeType="1"/>
          </p:cNvSpPr>
          <p:nvPr/>
        </p:nvSpPr>
        <p:spPr bwMode="auto">
          <a:xfrm>
            <a:off x="755650" y="4581525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116" name="Text Box 108"/>
          <p:cNvSpPr txBox="1">
            <a:spLocks noChangeArrowheads="1"/>
          </p:cNvSpPr>
          <p:nvPr/>
        </p:nvSpPr>
        <p:spPr bwMode="auto">
          <a:xfrm>
            <a:off x="3995738" y="4724400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</a:t>
            </a: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r>
              <a:rPr lang="en-US" sz="2800">
                <a:sym typeface="Symbol" pitchFamily="18" charset="2"/>
              </a:rPr>
              <a:t>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graphicFrame>
        <p:nvGraphicFramePr>
          <p:cNvPr id="43154" name="Group 146"/>
          <p:cNvGraphicFramePr>
            <a:graphicFrameLocks noGrp="1"/>
          </p:cNvGraphicFramePr>
          <p:nvPr/>
        </p:nvGraphicFramePr>
        <p:xfrm>
          <a:off x="4716463" y="4149725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55" name="Oval 147"/>
          <p:cNvSpPr>
            <a:spLocks noChangeArrowheads="1"/>
          </p:cNvSpPr>
          <p:nvPr/>
        </p:nvSpPr>
        <p:spPr bwMode="auto">
          <a:xfrm>
            <a:off x="4284663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3156" name="Oval 148"/>
          <p:cNvSpPr>
            <a:spLocks noChangeArrowheads="1"/>
          </p:cNvSpPr>
          <p:nvPr/>
        </p:nvSpPr>
        <p:spPr bwMode="auto">
          <a:xfrm>
            <a:off x="1403350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02" grpId="0"/>
      <p:bldP spid="43103" grpId="0"/>
      <p:bldP spid="43104" grpId="0"/>
      <p:bldP spid="43105" grpId="0"/>
      <p:bldP spid="43106" grpId="0"/>
      <p:bldP spid="43107" grpId="0"/>
      <p:bldP spid="43108" grpId="0"/>
      <p:bldP spid="43111" grpId="0" animBg="1"/>
      <p:bldP spid="43113" grpId="0" animBg="1"/>
      <p:bldP spid="43114" grpId="0" animBg="1"/>
      <p:bldP spid="43115" grpId="0" animBg="1"/>
      <p:bldP spid="431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graphicFrame>
        <p:nvGraphicFramePr>
          <p:cNvPr id="45059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3074987" cy="2305050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6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5089" name="Text Box 33"/>
          <p:cNvSpPr txBox="1">
            <a:spLocks noChangeArrowheads="1"/>
          </p:cNvSpPr>
          <p:nvPr/>
        </p:nvSpPr>
        <p:spPr bwMode="auto">
          <a:xfrm>
            <a:off x="3635375" y="1916113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5091" name="Text Box 35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aphicFrame>
        <p:nvGraphicFramePr>
          <p:cNvPr id="45092" name="Group 36"/>
          <p:cNvGraphicFramePr>
            <a:graphicFrameLocks noGrp="1"/>
          </p:cNvGraphicFramePr>
          <p:nvPr>
            <p:ph sz="half" idx="2"/>
          </p:nvPr>
        </p:nvGraphicFramePr>
        <p:xfrm>
          <a:off x="4140200" y="1125538"/>
          <a:ext cx="3097213" cy="2303462"/>
        </p:xfrm>
        <a:graphic>
          <a:graphicData uri="http://schemas.openxmlformats.org/drawingml/2006/table">
            <a:tbl>
              <a:tblPr/>
              <a:tblGrid>
                <a:gridCol w="773113"/>
                <a:gridCol w="774700"/>
                <a:gridCol w="773112"/>
                <a:gridCol w="776288"/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19" name="Text Box 63"/>
          <p:cNvSpPr txBox="1">
            <a:spLocks noChangeArrowheads="1"/>
          </p:cNvSpPr>
          <p:nvPr/>
        </p:nvSpPr>
        <p:spPr bwMode="auto">
          <a:xfrm>
            <a:off x="7308850" y="18446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graphicFrame>
        <p:nvGraphicFramePr>
          <p:cNvPr id="45120" name="Group 64"/>
          <p:cNvGraphicFramePr>
            <a:graphicFrameLocks noGrp="1"/>
          </p:cNvGraphicFramePr>
          <p:nvPr/>
        </p:nvGraphicFramePr>
        <p:xfrm>
          <a:off x="468313" y="3933825"/>
          <a:ext cx="3095625" cy="2232025"/>
        </p:xfrm>
        <a:graphic>
          <a:graphicData uri="http://schemas.openxmlformats.org/drawingml/2006/table">
            <a:tbl>
              <a:tblPr/>
              <a:tblGrid>
                <a:gridCol w="774700"/>
                <a:gridCol w="773112"/>
                <a:gridCol w="774700"/>
                <a:gridCol w="773113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47" name="Text Box 91"/>
          <p:cNvSpPr txBox="1">
            <a:spLocks noChangeArrowheads="1"/>
          </p:cNvSpPr>
          <p:nvPr/>
        </p:nvSpPr>
        <p:spPr bwMode="auto">
          <a:xfrm>
            <a:off x="3708400" y="47244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45148" name="Text Box 92"/>
          <p:cNvSpPr txBox="1">
            <a:spLocks noChangeArrowheads="1"/>
          </p:cNvSpPr>
          <p:nvPr/>
        </p:nvSpPr>
        <p:spPr bwMode="auto">
          <a:xfrm>
            <a:off x="684213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49" name="Text Box 93"/>
          <p:cNvSpPr txBox="1">
            <a:spLocks noChangeArrowheads="1"/>
          </p:cNvSpPr>
          <p:nvPr/>
        </p:nvSpPr>
        <p:spPr bwMode="auto">
          <a:xfrm>
            <a:off x="2195513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50" name="Text Box 94"/>
          <p:cNvSpPr txBox="1">
            <a:spLocks noChangeArrowheads="1"/>
          </p:cNvSpPr>
          <p:nvPr/>
        </p:nvSpPr>
        <p:spPr bwMode="auto">
          <a:xfrm>
            <a:off x="1476375" y="4221163"/>
            <a:ext cx="43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+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51" name="Text Box 95"/>
          <p:cNvSpPr txBox="1">
            <a:spLocks noChangeArrowheads="1"/>
          </p:cNvSpPr>
          <p:nvPr/>
        </p:nvSpPr>
        <p:spPr bwMode="auto">
          <a:xfrm>
            <a:off x="1476375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52" name="Text Box 96"/>
          <p:cNvSpPr txBox="1">
            <a:spLocks noChangeArrowheads="1"/>
          </p:cNvSpPr>
          <p:nvPr/>
        </p:nvSpPr>
        <p:spPr bwMode="auto">
          <a:xfrm>
            <a:off x="2987675" y="3644900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53" name="Text Box 97"/>
          <p:cNvSpPr txBox="1">
            <a:spLocks noChangeArrowheads="1"/>
          </p:cNvSpPr>
          <p:nvPr/>
        </p:nvSpPr>
        <p:spPr bwMode="auto">
          <a:xfrm>
            <a:off x="684213" y="4149725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54" name="Text Box 98"/>
          <p:cNvSpPr txBox="1">
            <a:spLocks noChangeArrowheads="1"/>
          </p:cNvSpPr>
          <p:nvPr/>
        </p:nvSpPr>
        <p:spPr bwMode="auto">
          <a:xfrm>
            <a:off x="2195513" y="4149725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endParaRPr lang="de-DE" sz="2800" baseline="-25000">
              <a:solidFill>
                <a:srgbClr val="FF9933"/>
              </a:solidFill>
            </a:endParaRPr>
          </a:p>
        </p:txBody>
      </p:sp>
      <p:sp>
        <p:nvSpPr>
          <p:cNvPr id="45155" name="Text Box 99"/>
          <p:cNvSpPr txBox="1">
            <a:spLocks noChangeArrowheads="1"/>
          </p:cNvSpPr>
          <p:nvPr/>
        </p:nvSpPr>
        <p:spPr bwMode="auto">
          <a:xfrm>
            <a:off x="4067175" y="33575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-12</a:t>
            </a:r>
            <a:r>
              <a:rPr lang="en-US" sz="2800"/>
              <a:t>·S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45156" name="Text Box 100"/>
          <p:cNvSpPr txBox="1">
            <a:spLocks noChangeArrowheads="1"/>
          </p:cNvSpPr>
          <p:nvPr/>
        </p:nvSpPr>
        <p:spPr bwMode="auto">
          <a:xfrm>
            <a:off x="1042988" y="32845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/>
              <a:t>-3</a:t>
            </a:r>
            <a:r>
              <a:rPr lang="en-US" sz="2800"/>
              <a:t>·S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45157" name="Line 101"/>
          <p:cNvSpPr>
            <a:spLocks noChangeShapeType="1"/>
          </p:cNvSpPr>
          <p:nvPr/>
        </p:nvSpPr>
        <p:spPr bwMode="auto">
          <a:xfrm flipV="1">
            <a:off x="2051050" y="3933825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58" name="Line 102"/>
          <p:cNvSpPr>
            <a:spLocks noChangeShapeType="1"/>
          </p:cNvSpPr>
          <p:nvPr/>
        </p:nvSpPr>
        <p:spPr bwMode="auto">
          <a:xfrm flipV="1">
            <a:off x="2771775" y="3933825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59" name="Line 103"/>
          <p:cNvSpPr>
            <a:spLocks noChangeShapeType="1"/>
          </p:cNvSpPr>
          <p:nvPr/>
        </p:nvSpPr>
        <p:spPr bwMode="auto">
          <a:xfrm>
            <a:off x="755650" y="5013325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60" name="Line 104"/>
          <p:cNvSpPr>
            <a:spLocks noChangeShapeType="1"/>
          </p:cNvSpPr>
          <p:nvPr/>
        </p:nvSpPr>
        <p:spPr bwMode="auto">
          <a:xfrm>
            <a:off x="755650" y="4581525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61" name="Text Box 105"/>
          <p:cNvSpPr txBox="1">
            <a:spLocks noChangeArrowheads="1"/>
          </p:cNvSpPr>
          <p:nvPr/>
        </p:nvSpPr>
        <p:spPr bwMode="auto">
          <a:xfrm>
            <a:off x="3995738" y="4724400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</a:t>
            </a:r>
            <a:r>
              <a:rPr lang="en-US" sz="2800">
                <a:solidFill>
                  <a:srgbClr val="FF9933"/>
                </a:solidFill>
                <a:sym typeface="Symbol" pitchFamily="18" charset="2"/>
              </a:rPr>
              <a:t>-</a:t>
            </a:r>
            <a:r>
              <a:rPr lang="en-US" sz="2800">
                <a:sym typeface="Symbol" pitchFamily="18" charset="2"/>
              </a:rPr>
              <a:t>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graphicFrame>
        <p:nvGraphicFramePr>
          <p:cNvPr id="45162" name="Group 106"/>
          <p:cNvGraphicFramePr>
            <a:graphicFrameLocks noGrp="1"/>
          </p:cNvGraphicFramePr>
          <p:nvPr/>
        </p:nvGraphicFramePr>
        <p:xfrm>
          <a:off x="4716463" y="4149725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80" name="Text Box 124"/>
          <p:cNvSpPr txBox="1">
            <a:spLocks noChangeArrowheads="1"/>
          </p:cNvSpPr>
          <p:nvPr/>
        </p:nvSpPr>
        <p:spPr bwMode="auto">
          <a:xfrm>
            <a:off x="7308850" y="414972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-6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Z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45181" name="Text Box 125"/>
          <p:cNvSpPr txBox="1">
            <a:spLocks noChangeArrowheads="1"/>
          </p:cNvSpPr>
          <p:nvPr/>
        </p:nvSpPr>
        <p:spPr bwMode="auto">
          <a:xfrm>
            <a:off x="4787900" y="5876925"/>
            <a:ext cx="4103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/>
              <a:t>-34</a:t>
            </a:r>
            <a:r>
              <a:rPr lang="de-DE">
                <a:solidFill>
                  <a:srgbClr val="FF0000"/>
                </a:solidFill>
              </a:rPr>
              <a:t>-6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(-59)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320</a:t>
            </a:r>
            <a:r>
              <a:rPr lang="en-US">
                <a:cs typeface="Arial" charset="0"/>
              </a:rPr>
              <a:t>, -5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(-9)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49</a:t>
            </a:r>
            <a:r>
              <a:rPr lang="en-US">
                <a:cs typeface="Arial" charset="0"/>
              </a:rPr>
              <a:t>, 6</a:t>
            </a:r>
            <a:r>
              <a:rPr lang="en-US">
                <a:solidFill>
                  <a:srgbClr val="FF0000"/>
                </a:solidFill>
              </a:rPr>
              <a:t>-6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5182" name="Oval 126"/>
          <p:cNvSpPr>
            <a:spLocks noChangeArrowheads="1"/>
          </p:cNvSpPr>
          <p:nvPr/>
        </p:nvSpPr>
        <p:spPr bwMode="auto">
          <a:xfrm>
            <a:off x="1403350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5183" name="Oval 127"/>
          <p:cNvSpPr>
            <a:spLocks noChangeArrowheads="1"/>
          </p:cNvSpPr>
          <p:nvPr/>
        </p:nvSpPr>
        <p:spPr bwMode="auto">
          <a:xfrm>
            <a:off x="4284663" y="17002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5184" name="Oval 128"/>
          <p:cNvSpPr>
            <a:spLocks noChangeArrowheads="1"/>
          </p:cNvSpPr>
          <p:nvPr/>
        </p:nvSpPr>
        <p:spPr bwMode="auto">
          <a:xfrm>
            <a:off x="6588125" y="422116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80" grpId="0"/>
      <p:bldP spid="45181" grpId="0"/>
      <p:bldP spid="451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6.2.4</a:t>
            </a:r>
            <a:r>
              <a:rPr lang="de-DE" sz="2400" b="1"/>
              <a:t> (Laplace‘scher Entwicklungsansatz)</a:t>
            </a:r>
          </a:p>
        </p:txBody>
      </p:sp>
      <p:sp>
        <p:nvSpPr>
          <p:cNvPr id="46110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6111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6112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6114" name="Text Box 34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6143" name="Text Box 63"/>
          <p:cNvSpPr txBox="1">
            <a:spLocks noChangeArrowheads="1"/>
          </p:cNvSpPr>
          <p:nvPr/>
        </p:nvSpPr>
        <p:spPr bwMode="auto">
          <a:xfrm>
            <a:off x="3995738" y="20605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46185" name="Text Box 105"/>
          <p:cNvSpPr txBox="1">
            <a:spLocks noChangeArrowheads="1"/>
          </p:cNvSpPr>
          <p:nvPr/>
        </p:nvSpPr>
        <p:spPr bwMode="auto">
          <a:xfrm>
            <a:off x="323850" y="1916113"/>
            <a:ext cx="862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graphicFrame>
        <p:nvGraphicFramePr>
          <p:cNvPr id="46186" name="Group 106"/>
          <p:cNvGraphicFramePr>
            <a:graphicFrameLocks noGrp="1"/>
          </p:cNvGraphicFramePr>
          <p:nvPr/>
        </p:nvGraphicFramePr>
        <p:xfrm>
          <a:off x="1116013" y="1412875"/>
          <a:ext cx="2543175" cy="1671638"/>
        </p:xfrm>
        <a:graphic>
          <a:graphicData uri="http://schemas.openxmlformats.org/drawingml/2006/table">
            <a:tbl>
              <a:tblPr/>
              <a:tblGrid>
                <a:gridCol w="847725"/>
                <a:gridCol w="847725"/>
                <a:gridCol w="847725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04" name="Text Box 124"/>
          <p:cNvSpPr txBox="1">
            <a:spLocks noChangeArrowheads="1"/>
          </p:cNvSpPr>
          <p:nvPr/>
        </p:nvSpPr>
        <p:spPr bwMode="auto">
          <a:xfrm>
            <a:off x="3635375" y="14128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-6</a:t>
            </a:r>
            <a:r>
              <a:rPr lang="en-US" sz="2800"/>
              <a:t>·</a:t>
            </a:r>
            <a:r>
              <a:rPr lang="en-US" sz="2800">
                <a:solidFill>
                  <a:schemeClr val="accent2"/>
                </a:solidFill>
              </a:rPr>
              <a:t>Z</a:t>
            </a:r>
            <a:r>
              <a:rPr lang="en-US" sz="2800" baseline="-25000">
                <a:solidFill>
                  <a:schemeClr val="accent2"/>
                </a:solidFill>
              </a:rPr>
              <a:t>3</a:t>
            </a:r>
            <a:endParaRPr lang="de-DE" sz="2800" baseline="-25000">
              <a:solidFill>
                <a:schemeClr val="accent2"/>
              </a:solidFill>
            </a:endParaRPr>
          </a:p>
        </p:txBody>
      </p:sp>
      <p:sp>
        <p:nvSpPr>
          <p:cNvPr id="46205" name="Text Box 125"/>
          <p:cNvSpPr txBox="1">
            <a:spLocks noChangeArrowheads="1"/>
          </p:cNvSpPr>
          <p:nvPr/>
        </p:nvSpPr>
        <p:spPr bwMode="auto">
          <a:xfrm>
            <a:off x="539750" y="32131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/>
              <a:t>-34</a:t>
            </a:r>
            <a:r>
              <a:rPr lang="de-DE">
                <a:solidFill>
                  <a:srgbClr val="FF0000"/>
                </a:solidFill>
              </a:rPr>
              <a:t>-6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(-59)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320</a:t>
            </a:r>
            <a:r>
              <a:rPr lang="en-US">
                <a:cs typeface="Arial" charset="0"/>
              </a:rPr>
              <a:t>, -5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(-9)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49</a:t>
            </a:r>
            <a:r>
              <a:rPr lang="en-US">
                <a:cs typeface="Arial" charset="0"/>
              </a:rPr>
              <a:t>, 6</a:t>
            </a:r>
            <a:r>
              <a:rPr lang="en-US">
                <a:solidFill>
                  <a:srgbClr val="FF0000"/>
                </a:solidFill>
              </a:rPr>
              <a:t>-6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graphicFrame>
        <p:nvGraphicFramePr>
          <p:cNvPr id="46265" name="Group 185"/>
          <p:cNvGraphicFramePr>
            <a:graphicFrameLocks noGrp="1"/>
          </p:cNvGraphicFramePr>
          <p:nvPr>
            <p:ph idx="1"/>
          </p:nvPr>
        </p:nvGraphicFramePr>
        <p:xfrm>
          <a:off x="5076825" y="1484313"/>
          <a:ext cx="2519363" cy="1655762"/>
        </p:xfrm>
        <a:graphic>
          <a:graphicData uri="http://schemas.openxmlformats.org/drawingml/2006/table">
            <a:tbl>
              <a:tblPr/>
              <a:tblGrid>
                <a:gridCol w="839788"/>
                <a:gridCol w="839787"/>
                <a:gridCol w="839788"/>
              </a:tblGrid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66" name="Text Box 186"/>
          <p:cNvSpPr txBox="1">
            <a:spLocks noChangeArrowheads="1"/>
          </p:cNvSpPr>
          <p:nvPr/>
        </p:nvSpPr>
        <p:spPr bwMode="auto">
          <a:xfrm>
            <a:off x="4284663" y="1989138"/>
            <a:ext cx="9350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(-1)</a:t>
            </a:r>
            <a:r>
              <a:rPr lang="en-US" sz="2800">
                <a:cs typeface="Arial" charset="0"/>
                <a:sym typeface="Symbol" pitchFamily="18" charset="2"/>
              </a:rPr>
              <a:t>·</a:t>
            </a:r>
            <a:endParaRPr lang="en-US" sz="2800" baseline="-25000">
              <a:cs typeface="Arial" charset="0"/>
            </a:endParaRPr>
          </a:p>
        </p:txBody>
      </p:sp>
      <p:sp>
        <p:nvSpPr>
          <p:cNvPr id="46267" name="Oval 187"/>
          <p:cNvSpPr>
            <a:spLocks noChangeArrowheads="1"/>
          </p:cNvSpPr>
          <p:nvPr/>
        </p:nvSpPr>
        <p:spPr bwMode="auto">
          <a:xfrm>
            <a:off x="3059113" y="148431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66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881</Words>
  <Application>Microsoft Office PowerPoint</Application>
  <PresentationFormat>Bildschirmpräsentation (4:3)</PresentationFormat>
  <Paragraphs>451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Symbol</vt:lpstr>
      <vt:lpstr>Standarddesign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  <vt:lpstr>Beispiel 6.2.4 (Laplace‘scher Entwicklungsansatz)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6.2.4 (Laplace‘scher Entwicklungsansatz)</dc:title>
  <dc:creator>Dr. rer. pol. Jens Siebel</dc:creator>
  <cp:lastModifiedBy>Dr. Jens Siebel</cp:lastModifiedBy>
  <cp:revision>133</cp:revision>
  <dcterms:created xsi:type="dcterms:W3CDTF">2008-09-12T19:28:17Z</dcterms:created>
  <dcterms:modified xsi:type="dcterms:W3CDTF">2012-03-12T10:24:45Z</dcterms:modified>
</cp:coreProperties>
</file>